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4" r:id="rId5"/>
    <p:sldId id="265" r:id="rId6"/>
    <p:sldId id="266" r:id="rId7"/>
    <p:sldId id="269" r:id="rId8"/>
    <p:sldId id="273" r:id="rId9"/>
    <p:sldId id="271" r:id="rId10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C6B"/>
    <a:srgbClr val="FECC00"/>
    <a:srgbClr val="5B5B5B"/>
    <a:srgbClr val="434242"/>
    <a:srgbClr val="898989"/>
    <a:srgbClr val="B9BABA"/>
    <a:srgbClr val="08618B"/>
    <a:srgbClr val="358DCC"/>
    <a:srgbClr val="00A0E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3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3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079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904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070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53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51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273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88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75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05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73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70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F6CFB-0BA5-45E4-962E-CBD620EEA033}" type="datetimeFigureOut">
              <a:rPr lang="cs-CZ" smtClean="0"/>
              <a:t>05.08.2024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1D0B9-3222-471C-9005-3664DD4657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661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2" y="717906"/>
            <a:ext cx="1564481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LOGO MANUÁL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pic>
        <p:nvPicPr>
          <p:cNvPr id="3" name="Obrázek 2" descr="Obsah obrázku Grafika, symbol, Písmo, snímek obrazovky&#10;&#10;Popis byl vytvořen automaticky">
            <a:extLst>
              <a:ext uri="{FF2B5EF4-FFF2-40B4-BE49-F238E27FC236}">
                <a16:creationId xmlns:a16="http://schemas.microsoft.com/office/drawing/2014/main" id="{50B769EC-40DC-E46C-A3AE-B5DF42E2E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738" y="2749215"/>
            <a:ext cx="4400523" cy="11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66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2" y="717906"/>
            <a:ext cx="1564481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OBSAH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01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6EB4929-89E6-48D0-9D06-8C96879BDB51}"/>
              </a:ext>
            </a:extLst>
          </p:cNvPr>
          <p:cNvSpPr txBox="1"/>
          <p:nvPr/>
        </p:nvSpPr>
        <p:spPr>
          <a:xfrm>
            <a:off x="1559448" y="1580449"/>
            <a:ext cx="67871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01 - OBSAH</a:t>
            </a:r>
          </a:p>
          <a:p>
            <a:r>
              <a:rPr lang="cs-CZ" sz="1400" dirty="0"/>
              <a:t>02 - ZÁKLADNÍ VARIANTA - HORIZONTÁLNÍ </a:t>
            </a:r>
          </a:p>
          <a:p>
            <a:r>
              <a:rPr lang="cs-CZ" sz="1400" dirty="0"/>
              <a:t>03 - OCHRANNÁ ZÓNA - HORIZONTÁLNÍ VARIANTA </a:t>
            </a:r>
          </a:p>
          <a:p>
            <a:r>
              <a:rPr lang="cs-CZ" sz="1400" dirty="0"/>
              <a:t>04 - DEFINICE BAREV </a:t>
            </a:r>
          </a:p>
          <a:p>
            <a:r>
              <a:rPr lang="cs-CZ" sz="1400" dirty="0"/>
              <a:t>05 - DEFINICE BAREV NEGATIVNÍ VARIANTA </a:t>
            </a:r>
          </a:p>
          <a:p>
            <a:r>
              <a:rPr lang="cs-CZ" sz="1400" dirty="0"/>
              <a:t>06 - PÉROVKA </a:t>
            </a:r>
          </a:p>
          <a:p>
            <a:r>
              <a:rPr lang="cs-CZ" sz="1400" dirty="0"/>
              <a:t>07 - OBRYSOVÁ VARIANTA</a:t>
            </a:r>
          </a:p>
          <a:p>
            <a:r>
              <a:rPr lang="cs-CZ" sz="1400" dirty="0"/>
              <a:t>08 - APLIKACE NA JEDNOBAREVNÝ PODKLAD </a:t>
            </a:r>
          </a:p>
        </p:txBody>
      </p:sp>
    </p:spTree>
    <p:extLst>
      <p:ext uri="{BB962C8B-B14F-4D97-AF65-F5344CB8AC3E}">
        <p14:creationId xmlns:p14="http://schemas.microsoft.com/office/powerpoint/2010/main" val="248949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3" y="717906"/>
            <a:ext cx="169633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ZÁKLADNÍ VARIANTA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02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395F985-74DF-4CD2-874F-63894A11CFE0}"/>
              </a:ext>
            </a:extLst>
          </p:cNvPr>
          <p:cNvSpPr/>
          <p:nvPr/>
        </p:nvSpPr>
        <p:spPr>
          <a:xfrm>
            <a:off x="552452" y="1185481"/>
            <a:ext cx="1696334" cy="21801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000" dirty="0"/>
              <a:t>HORIZONTÁLNÍ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2" y="5303187"/>
            <a:ext cx="8465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Použití jednotlivých prvků je možné pouze v souladu s tímto manuálem. Jakékoliv jiné změny barevnosti, proporcí </a:t>
            </a:r>
          </a:p>
          <a:p>
            <a:r>
              <a:rPr lang="cs-CZ" sz="1400" dirty="0"/>
              <a:t>nebo písma jsou nepřípustné.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FCD3C81-92EC-4917-A513-64FBF6D32FDE}"/>
              </a:ext>
            </a:extLst>
          </p:cNvPr>
          <p:cNvSpPr/>
          <p:nvPr/>
        </p:nvSpPr>
        <p:spPr>
          <a:xfrm>
            <a:off x="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5E175CD6-30DD-4FA3-AE2E-2E9099649374}"/>
              </a:ext>
            </a:extLst>
          </p:cNvPr>
          <p:cNvSpPr/>
          <p:nvPr/>
        </p:nvSpPr>
        <p:spPr>
          <a:xfrm>
            <a:off x="942975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pic>
        <p:nvPicPr>
          <p:cNvPr id="3" name="Obrázek 2" descr="Obsah obrázku Grafika, symbol, Písmo, snímek obrazovky&#10;&#10;Popis byl vytvořen automaticky">
            <a:extLst>
              <a:ext uri="{FF2B5EF4-FFF2-40B4-BE49-F238E27FC236}">
                <a16:creationId xmlns:a16="http://schemas.microsoft.com/office/drawing/2014/main" id="{BDDF106E-9757-014D-50A6-1335109436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738" y="2749215"/>
            <a:ext cx="4400523" cy="11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73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>
            <a:extLst>
              <a:ext uri="{FF2B5EF4-FFF2-40B4-BE49-F238E27FC236}">
                <a16:creationId xmlns:a16="http://schemas.microsoft.com/office/drawing/2014/main" id="{E330AF29-133F-4A0D-9132-67C3583E41B0}"/>
              </a:ext>
            </a:extLst>
          </p:cNvPr>
          <p:cNvSpPr/>
          <p:nvPr/>
        </p:nvSpPr>
        <p:spPr>
          <a:xfrm>
            <a:off x="2323963" y="1876895"/>
            <a:ext cx="5516023" cy="220202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03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3" y="5410907"/>
            <a:ext cx="84164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Ochranná zóna definuje prostor, ve kterém se nesmí nalézat žádné prvky grafiky kromě podkladu. Prvkem grafiky </a:t>
            </a:r>
          </a:p>
          <a:p>
            <a:r>
              <a:rPr lang="cs-CZ" sz="1400" dirty="0"/>
              <a:t>je myšleno jiné logo, text, textura, fotografie aj. Tato zóna je minimální a může být zvětšena. </a:t>
            </a:r>
          </a:p>
          <a:p>
            <a:r>
              <a:rPr lang="cs-CZ" sz="1400" dirty="0"/>
              <a:t>Šedý rámeček není součástí loga, je použit pouze pro ukázku proporcí ochranné zóny. </a:t>
            </a:r>
          </a:p>
          <a:p>
            <a:r>
              <a:rPr lang="cs-CZ" sz="1400" dirty="0"/>
              <a:t>X = šířka písmena H.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B791644-F5B3-48A5-AF37-B57CFB1953AB}"/>
              </a:ext>
            </a:extLst>
          </p:cNvPr>
          <p:cNvSpPr/>
          <p:nvPr/>
        </p:nvSpPr>
        <p:spPr>
          <a:xfrm>
            <a:off x="0" y="5362390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35085709-0B8F-4190-A0D4-D2F749E74C0E}"/>
              </a:ext>
            </a:extLst>
          </p:cNvPr>
          <p:cNvSpPr/>
          <p:nvPr/>
        </p:nvSpPr>
        <p:spPr>
          <a:xfrm>
            <a:off x="9429750" y="5362390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BAEF90C-348A-4BCD-AFAC-1723578B799F}"/>
              </a:ext>
            </a:extLst>
          </p:cNvPr>
          <p:cNvSpPr/>
          <p:nvPr/>
        </p:nvSpPr>
        <p:spPr>
          <a:xfrm>
            <a:off x="553296" y="717906"/>
            <a:ext cx="169633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200" dirty="0"/>
              <a:t>OCHRANNÁ ZÓNA</a:t>
            </a:r>
            <a:endParaRPr lang="cs-CZ" sz="1350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2F240755-C830-415F-B934-79C04261A777}"/>
              </a:ext>
            </a:extLst>
          </p:cNvPr>
          <p:cNvSpPr/>
          <p:nvPr/>
        </p:nvSpPr>
        <p:spPr>
          <a:xfrm>
            <a:off x="553295" y="1185481"/>
            <a:ext cx="1696334" cy="21801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000" dirty="0"/>
              <a:t>HORIZONTÁLNÍ VARIANTA</a:t>
            </a:r>
          </a:p>
        </p:txBody>
      </p:sp>
      <p:sp>
        <p:nvSpPr>
          <p:cNvPr id="44" name="TextovéPole 43">
            <a:extLst>
              <a:ext uri="{FF2B5EF4-FFF2-40B4-BE49-F238E27FC236}">
                <a16:creationId xmlns:a16="http://schemas.microsoft.com/office/drawing/2014/main" id="{D1DE91DA-4195-4BB7-990F-310AFC809978}"/>
              </a:ext>
            </a:extLst>
          </p:cNvPr>
          <p:cNvSpPr txBox="1"/>
          <p:nvPr/>
        </p:nvSpPr>
        <p:spPr>
          <a:xfrm>
            <a:off x="7380409" y="833259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X</a:t>
            </a:r>
          </a:p>
        </p:txBody>
      </p:sp>
      <p:sp>
        <p:nvSpPr>
          <p:cNvPr id="45" name="TextovéPole 44">
            <a:extLst>
              <a:ext uri="{FF2B5EF4-FFF2-40B4-BE49-F238E27FC236}">
                <a16:creationId xmlns:a16="http://schemas.microsoft.com/office/drawing/2014/main" id="{40690F81-3CA7-4FEE-912D-38E087868993}"/>
              </a:ext>
            </a:extLst>
          </p:cNvPr>
          <p:cNvSpPr txBox="1"/>
          <p:nvPr/>
        </p:nvSpPr>
        <p:spPr>
          <a:xfrm>
            <a:off x="1323218" y="1975541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X</a:t>
            </a:r>
          </a:p>
        </p:txBody>
      </p:sp>
      <p:sp>
        <p:nvSpPr>
          <p:cNvPr id="47" name="TextovéPole 46">
            <a:extLst>
              <a:ext uri="{FF2B5EF4-FFF2-40B4-BE49-F238E27FC236}">
                <a16:creationId xmlns:a16="http://schemas.microsoft.com/office/drawing/2014/main" id="{5DCF02AD-8429-4043-986A-FB5090BDD359}"/>
              </a:ext>
            </a:extLst>
          </p:cNvPr>
          <p:cNvSpPr txBox="1"/>
          <p:nvPr/>
        </p:nvSpPr>
        <p:spPr>
          <a:xfrm>
            <a:off x="8663968" y="3453186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X</a:t>
            </a:r>
          </a:p>
        </p:txBody>
      </p:sp>
      <p:grpSp>
        <p:nvGrpSpPr>
          <p:cNvPr id="35" name="Skupina 34">
            <a:extLst>
              <a:ext uri="{FF2B5EF4-FFF2-40B4-BE49-F238E27FC236}">
                <a16:creationId xmlns:a16="http://schemas.microsoft.com/office/drawing/2014/main" id="{F179820C-7995-4FB2-8A05-764F0E8B05D9}"/>
              </a:ext>
            </a:extLst>
          </p:cNvPr>
          <p:cNvGrpSpPr/>
          <p:nvPr/>
        </p:nvGrpSpPr>
        <p:grpSpPr>
          <a:xfrm>
            <a:off x="7264344" y="1223200"/>
            <a:ext cx="566622" cy="525685"/>
            <a:chOff x="3283789" y="1032821"/>
            <a:chExt cx="385313" cy="525685"/>
          </a:xfrm>
        </p:grpSpPr>
        <p:cxnSp>
          <p:nvCxnSpPr>
            <p:cNvPr id="36" name="Přímá spojnice se šipkou 35">
              <a:extLst>
                <a:ext uri="{FF2B5EF4-FFF2-40B4-BE49-F238E27FC236}">
                  <a16:creationId xmlns:a16="http://schemas.microsoft.com/office/drawing/2014/main" id="{A374F0D9-D129-47F7-A6C1-3AAEB6560529}"/>
                </a:ext>
              </a:extLst>
            </p:cNvPr>
            <p:cNvCxnSpPr/>
            <p:nvPr/>
          </p:nvCxnSpPr>
          <p:spPr>
            <a:xfrm>
              <a:off x="3283789" y="1122719"/>
              <a:ext cx="3853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nice se šipkou 36">
              <a:extLst>
                <a:ext uri="{FF2B5EF4-FFF2-40B4-BE49-F238E27FC236}">
                  <a16:creationId xmlns:a16="http://schemas.microsoft.com/office/drawing/2014/main" id="{1480A04C-7DF8-4E6C-95B3-4DF5B9E687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83789" y="1122719"/>
              <a:ext cx="36518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nice 37">
              <a:extLst>
                <a:ext uri="{FF2B5EF4-FFF2-40B4-BE49-F238E27FC236}">
                  <a16:creationId xmlns:a16="http://schemas.microsoft.com/office/drawing/2014/main" id="{F9BB2894-82B8-40D8-9B54-6EBBF49E26F3}"/>
                </a:ext>
              </a:extLst>
            </p:cNvPr>
            <p:cNvCxnSpPr>
              <a:cxnSpLocks/>
            </p:cNvCxnSpPr>
            <p:nvPr/>
          </p:nvCxnSpPr>
          <p:spPr>
            <a:xfrm>
              <a:off x="3283789" y="1035170"/>
              <a:ext cx="0" cy="523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římá spojnice 48">
              <a:extLst>
                <a:ext uri="{FF2B5EF4-FFF2-40B4-BE49-F238E27FC236}">
                  <a16:creationId xmlns:a16="http://schemas.microsoft.com/office/drawing/2014/main" id="{6286B1D8-B6EF-489C-A1DF-73C5389B8D32}"/>
                </a:ext>
              </a:extLst>
            </p:cNvPr>
            <p:cNvCxnSpPr>
              <a:cxnSpLocks/>
            </p:cNvCxnSpPr>
            <p:nvPr/>
          </p:nvCxnSpPr>
          <p:spPr>
            <a:xfrm>
              <a:off x="3669102" y="1032821"/>
              <a:ext cx="0" cy="523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Skupina 49">
            <a:extLst>
              <a:ext uri="{FF2B5EF4-FFF2-40B4-BE49-F238E27FC236}">
                <a16:creationId xmlns:a16="http://schemas.microsoft.com/office/drawing/2014/main" id="{3FCD2972-3F92-4DA4-866A-4FA6EE7260E9}"/>
              </a:ext>
            </a:extLst>
          </p:cNvPr>
          <p:cNvGrpSpPr/>
          <p:nvPr/>
        </p:nvGrpSpPr>
        <p:grpSpPr>
          <a:xfrm rot="16200000">
            <a:off x="1607643" y="1897364"/>
            <a:ext cx="566621" cy="525685"/>
            <a:chOff x="3283789" y="1032821"/>
            <a:chExt cx="385313" cy="525685"/>
          </a:xfrm>
        </p:grpSpPr>
        <p:cxnSp>
          <p:nvCxnSpPr>
            <p:cNvPr id="51" name="Přímá spojnice se šipkou 50">
              <a:extLst>
                <a:ext uri="{FF2B5EF4-FFF2-40B4-BE49-F238E27FC236}">
                  <a16:creationId xmlns:a16="http://schemas.microsoft.com/office/drawing/2014/main" id="{A72788A3-252D-4E8B-A68F-2D565F96C6DD}"/>
                </a:ext>
              </a:extLst>
            </p:cNvPr>
            <p:cNvCxnSpPr/>
            <p:nvPr/>
          </p:nvCxnSpPr>
          <p:spPr>
            <a:xfrm>
              <a:off x="3283789" y="1122719"/>
              <a:ext cx="3853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římá spojnice se šipkou 51">
              <a:extLst>
                <a:ext uri="{FF2B5EF4-FFF2-40B4-BE49-F238E27FC236}">
                  <a16:creationId xmlns:a16="http://schemas.microsoft.com/office/drawing/2014/main" id="{8F65186D-C728-4CA1-A3D7-09AC59C341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83789" y="1122719"/>
              <a:ext cx="36518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52">
              <a:extLst>
                <a:ext uri="{FF2B5EF4-FFF2-40B4-BE49-F238E27FC236}">
                  <a16:creationId xmlns:a16="http://schemas.microsoft.com/office/drawing/2014/main" id="{82F6AC42-285C-4248-8E60-7D82B25916C0}"/>
                </a:ext>
              </a:extLst>
            </p:cNvPr>
            <p:cNvCxnSpPr>
              <a:cxnSpLocks/>
            </p:cNvCxnSpPr>
            <p:nvPr/>
          </p:nvCxnSpPr>
          <p:spPr>
            <a:xfrm>
              <a:off x="3283789" y="1035170"/>
              <a:ext cx="0" cy="523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nice 53">
              <a:extLst>
                <a:ext uri="{FF2B5EF4-FFF2-40B4-BE49-F238E27FC236}">
                  <a16:creationId xmlns:a16="http://schemas.microsoft.com/office/drawing/2014/main" id="{59EA3AAD-C7AB-4D65-937E-90A24F679636}"/>
                </a:ext>
              </a:extLst>
            </p:cNvPr>
            <p:cNvCxnSpPr>
              <a:cxnSpLocks/>
            </p:cNvCxnSpPr>
            <p:nvPr/>
          </p:nvCxnSpPr>
          <p:spPr>
            <a:xfrm>
              <a:off x="3669102" y="1032821"/>
              <a:ext cx="0" cy="523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Skupina 54">
            <a:extLst>
              <a:ext uri="{FF2B5EF4-FFF2-40B4-BE49-F238E27FC236}">
                <a16:creationId xmlns:a16="http://schemas.microsoft.com/office/drawing/2014/main" id="{EE5C6C78-56E3-40DA-989E-DBF004DE7AD8}"/>
              </a:ext>
            </a:extLst>
          </p:cNvPr>
          <p:cNvGrpSpPr/>
          <p:nvPr/>
        </p:nvGrpSpPr>
        <p:grpSpPr>
          <a:xfrm rot="5400000">
            <a:off x="8085270" y="3549413"/>
            <a:ext cx="533338" cy="525685"/>
            <a:chOff x="3283789" y="1032821"/>
            <a:chExt cx="385313" cy="525685"/>
          </a:xfrm>
        </p:grpSpPr>
        <p:cxnSp>
          <p:nvCxnSpPr>
            <p:cNvPr id="56" name="Přímá spojnice se šipkou 55">
              <a:extLst>
                <a:ext uri="{FF2B5EF4-FFF2-40B4-BE49-F238E27FC236}">
                  <a16:creationId xmlns:a16="http://schemas.microsoft.com/office/drawing/2014/main" id="{C5B5B45F-B2B4-48D6-969E-BACEDA184316}"/>
                </a:ext>
              </a:extLst>
            </p:cNvPr>
            <p:cNvCxnSpPr/>
            <p:nvPr/>
          </p:nvCxnSpPr>
          <p:spPr>
            <a:xfrm>
              <a:off x="3283789" y="1122719"/>
              <a:ext cx="38531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se šipkou 56">
              <a:extLst>
                <a:ext uri="{FF2B5EF4-FFF2-40B4-BE49-F238E27FC236}">
                  <a16:creationId xmlns:a16="http://schemas.microsoft.com/office/drawing/2014/main" id="{D198C5B4-3E82-46D4-B354-1DFE959688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83789" y="1122719"/>
              <a:ext cx="36518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Přímá spojnice 57">
              <a:extLst>
                <a:ext uri="{FF2B5EF4-FFF2-40B4-BE49-F238E27FC236}">
                  <a16:creationId xmlns:a16="http://schemas.microsoft.com/office/drawing/2014/main" id="{3921983D-78C6-4EE5-91B6-992152C9F4CB}"/>
                </a:ext>
              </a:extLst>
            </p:cNvPr>
            <p:cNvCxnSpPr>
              <a:cxnSpLocks/>
            </p:cNvCxnSpPr>
            <p:nvPr/>
          </p:nvCxnSpPr>
          <p:spPr>
            <a:xfrm>
              <a:off x="3283789" y="1035170"/>
              <a:ext cx="0" cy="523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>
              <a:extLst>
                <a:ext uri="{FF2B5EF4-FFF2-40B4-BE49-F238E27FC236}">
                  <a16:creationId xmlns:a16="http://schemas.microsoft.com/office/drawing/2014/main" id="{18A5E26B-0561-4628-842B-9E79C14D9804}"/>
                </a:ext>
              </a:extLst>
            </p:cNvPr>
            <p:cNvCxnSpPr>
              <a:cxnSpLocks/>
            </p:cNvCxnSpPr>
            <p:nvPr/>
          </p:nvCxnSpPr>
          <p:spPr>
            <a:xfrm>
              <a:off x="3669102" y="1032821"/>
              <a:ext cx="0" cy="5233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Obrázek 2" descr="Obsah obrázku Grafika, symbol, Písmo, snímek obrazovky&#10;&#10;Popis byl vytvořen automaticky">
            <a:extLst>
              <a:ext uri="{FF2B5EF4-FFF2-40B4-BE49-F238E27FC236}">
                <a16:creationId xmlns:a16="http://schemas.microsoft.com/office/drawing/2014/main" id="{8DA69508-230A-B79A-C2E2-BAC80EB38B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821" y="2443517"/>
            <a:ext cx="4400523" cy="11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245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3" y="717906"/>
            <a:ext cx="169633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DEFINICE BAREV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04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2" y="5303187"/>
            <a:ext cx="7901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Jedinými povolenými barvami jsou výše definované barvy. Žádné jiné barvy nebo odstíny nejsou povoleny.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5BB5EC7F-D66B-48FE-9031-B89CDBFC27D6}"/>
              </a:ext>
            </a:extLst>
          </p:cNvPr>
          <p:cNvSpPr/>
          <p:nvPr/>
        </p:nvSpPr>
        <p:spPr>
          <a:xfrm>
            <a:off x="1298354" y="2504963"/>
            <a:ext cx="527618" cy="553998"/>
          </a:xfrm>
          <a:prstGeom prst="rect">
            <a:avLst/>
          </a:prstGeom>
          <a:solidFill>
            <a:srgbClr val="5B5B5B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>
              <a:solidFill>
                <a:schemeClr val="tx1"/>
              </a:solidFill>
            </a:endParaRP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33536CB8-F27F-4621-A8E5-A24222712D71}"/>
              </a:ext>
            </a:extLst>
          </p:cNvPr>
          <p:cNvSpPr txBox="1"/>
          <p:nvPr/>
        </p:nvSpPr>
        <p:spPr>
          <a:xfrm>
            <a:off x="1899518" y="2504963"/>
            <a:ext cx="17410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CMYK 	0-0-0-90</a:t>
            </a:r>
          </a:p>
          <a:p>
            <a:r>
              <a:rPr lang="cs-CZ" sz="1000" dirty="0"/>
              <a:t>RGB	66-66-66</a:t>
            </a:r>
          </a:p>
          <a:p>
            <a:r>
              <a:rPr lang="cs-CZ" sz="1000" dirty="0"/>
              <a:t>HEX	#424242</a:t>
            </a: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58F246DE-B7B4-4302-B671-82478F248D93}"/>
              </a:ext>
            </a:extLst>
          </p:cNvPr>
          <p:cNvSpPr/>
          <p:nvPr/>
        </p:nvSpPr>
        <p:spPr>
          <a:xfrm>
            <a:off x="1298354" y="3366945"/>
            <a:ext cx="527618" cy="553998"/>
          </a:xfrm>
          <a:prstGeom prst="rect">
            <a:avLst/>
          </a:prstGeom>
          <a:solidFill>
            <a:srgbClr val="1A3C6B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>
              <a:solidFill>
                <a:schemeClr val="tx1"/>
              </a:solidFill>
            </a:endParaRPr>
          </a:p>
        </p:txBody>
      </p:sp>
      <p:sp>
        <p:nvSpPr>
          <p:cNvPr id="26" name="TextovéPole 25">
            <a:extLst>
              <a:ext uri="{FF2B5EF4-FFF2-40B4-BE49-F238E27FC236}">
                <a16:creationId xmlns:a16="http://schemas.microsoft.com/office/drawing/2014/main" id="{3316DC2F-F8D1-4756-953C-C13CACCE1B03}"/>
              </a:ext>
            </a:extLst>
          </p:cNvPr>
          <p:cNvSpPr txBox="1"/>
          <p:nvPr/>
        </p:nvSpPr>
        <p:spPr>
          <a:xfrm>
            <a:off x="1899518" y="3366944"/>
            <a:ext cx="17410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CMYK 	100-73-10-41</a:t>
            </a:r>
          </a:p>
          <a:p>
            <a:r>
              <a:rPr lang="cs-CZ" sz="1000" dirty="0"/>
              <a:t>RGB	26-60-107</a:t>
            </a:r>
          </a:p>
          <a:p>
            <a:r>
              <a:rPr lang="cs-CZ" sz="1000" dirty="0"/>
              <a:t>HEX	#1A3C6B</a:t>
            </a: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B0A5BE96-8850-43B4-AD63-CE08A57EB5AA}"/>
              </a:ext>
            </a:extLst>
          </p:cNvPr>
          <p:cNvSpPr/>
          <p:nvPr/>
        </p:nvSpPr>
        <p:spPr>
          <a:xfrm>
            <a:off x="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4C100C0C-D63E-4DB8-ADB5-F8A5C804C56A}"/>
              </a:ext>
            </a:extLst>
          </p:cNvPr>
          <p:cNvSpPr/>
          <p:nvPr/>
        </p:nvSpPr>
        <p:spPr>
          <a:xfrm>
            <a:off x="942975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pic>
        <p:nvPicPr>
          <p:cNvPr id="3" name="Obrázek 2" descr="Obsah obrázku Grafika, symbol, Písmo, snímek obrazovky&#10;&#10;Popis byl vytvořen automaticky">
            <a:extLst>
              <a:ext uri="{FF2B5EF4-FFF2-40B4-BE49-F238E27FC236}">
                <a16:creationId xmlns:a16="http://schemas.microsoft.com/office/drawing/2014/main" id="{42AA82A4-5C6A-BC30-B764-05E5EEE277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564" y="2564040"/>
            <a:ext cx="4400523" cy="11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68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>
            <a:extLst>
              <a:ext uri="{FF2B5EF4-FFF2-40B4-BE49-F238E27FC236}">
                <a16:creationId xmlns:a16="http://schemas.microsoft.com/office/drawing/2014/main" id="{85839F10-BD8A-4A1E-895C-D8E18F8391F9}"/>
              </a:ext>
            </a:extLst>
          </p:cNvPr>
          <p:cNvSpPr/>
          <p:nvPr/>
        </p:nvSpPr>
        <p:spPr>
          <a:xfrm>
            <a:off x="594447" y="1519614"/>
            <a:ext cx="8639987" cy="36954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3" y="717906"/>
            <a:ext cx="169633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DEFINICE BAREV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05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395F985-74DF-4CD2-874F-63894A11CFE0}"/>
              </a:ext>
            </a:extLst>
          </p:cNvPr>
          <p:cNvSpPr/>
          <p:nvPr/>
        </p:nvSpPr>
        <p:spPr>
          <a:xfrm>
            <a:off x="552452" y="1185481"/>
            <a:ext cx="1696334" cy="21801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000" dirty="0"/>
              <a:t>NEGATIVNÍ VARIANTA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2" y="5303187"/>
            <a:ext cx="7901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Jedinými povolenými barvami jsou výše definované barvy. Žádné jiné barvy nebo odstíny nejsou povoleny.</a:t>
            </a:r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8CF65A48-2787-4A1A-9B86-B48FFA0FB441}"/>
              </a:ext>
            </a:extLst>
          </p:cNvPr>
          <p:cNvSpPr/>
          <p:nvPr/>
        </p:nvSpPr>
        <p:spPr>
          <a:xfrm>
            <a:off x="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2C38707D-0294-46A8-B238-B4F57A949030}"/>
              </a:ext>
            </a:extLst>
          </p:cNvPr>
          <p:cNvSpPr/>
          <p:nvPr/>
        </p:nvSpPr>
        <p:spPr>
          <a:xfrm>
            <a:off x="942975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3719C980-A479-4BCF-99B0-E5F206F662BD}"/>
              </a:ext>
            </a:extLst>
          </p:cNvPr>
          <p:cNvSpPr/>
          <p:nvPr/>
        </p:nvSpPr>
        <p:spPr>
          <a:xfrm>
            <a:off x="1590663" y="2512458"/>
            <a:ext cx="527618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>
              <a:solidFill>
                <a:schemeClr val="tx1"/>
              </a:solidFill>
            </a:endParaRP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28D694D7-22D1-436B-8844-D3CE2C729BE8}"/>
              </a:ext>
            </a:extLst>
          </p:cNvPr>
          <p:cNvSpPr txBox="1"/>
          <p:nvPr/>
        </p:nvSpPr>
        <p:spPr>
          <a:xfrm>
            <a:off x="2191827" y="2531446"/>
            <a:ext cx="17410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>
                <a:solidFill>
                  <a:schemeClr val="bg1"/>
                </a:solidFill>
              </a:rPr>
              <a:t>CMYK 	0-0-0-0</a:t>
            </a:r>
          </a:p>
          <a:p>
            <a:r>
              <a:rPr lang="cs-CZ" sz="1000" dirty="0">
                <a:solidFill>
                  <a:schemeClr val="bg1"/>
                </a:solidFill>
              </a:rPr>
              <a:t>RGB	255-255-255</a:t>
            </a:r>
          </a:p>
          <a:p>
            <a:r>
              <a:rPr lang="cs-CZ" sz="1000" dirty="0">
                <a:solidFill>
                  <a:schemeClr val="bg1"/>
                </a:solidFill>
              </a:rPr>
              <a:t>HEX	#FFFFFF</a:t>
            </a:r>
          </a:p>
        </p:txBody>
      </p:sp>
      <p:pic>
        <p:nvPicPr>
          <p:cNvPr id="8" name="Obrázek 7" descr="Obsah obrázku logo, symbol, Grafika, Písmo&#10;&#10;Popis byl vytvořen automaticky">
            <a:extLst>
              <a:ext uri="{FF2B5EF4-FFF2-40B4-BE49-F238E27FC236}">
                <a16:creationId xmlns:a16="http://schemas.microsoft.com/office/drawing/2014/main" id="{554ED1D3-FA19-5C14-BD1C-54DC4622A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306" y="2796292"/>
            <a:ext cx="4400523" cy="110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116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>
            <a:extLst>
              <a:ext uri="{FF2B5EF4-FFF2-40B4-BE49-F238E27FC236}">
                <a16:creationId xmlns:a16="http://schemas.microsoft.com/office/drawing/2014/main" id="{5FCCA87A-A07F-4DF9-9EB1-B8BF62740719}"/>
              </a:ext>
            </a:extLst>
          </p:cNvPr>
          <p:cNvSpPr/>
          <p:nvPr/>
        </p:nvSpPr>
        <p:spPr>
          <a:xfrm>
            <a:off x="594447" y="1519615"/>
            <a:ext cx="8639987" cy="16208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3" y="717906"/>
            <a:ext cx="169633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PÉROVKA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06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2" y="5303187"/>
            <a:ext cx="71878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Pro použití tam, kde z technických důvodů není možné použít barevnou nebo negativní variantu.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9A352F1-81F7-4DC0-964F-918BC35386AC}"/>
              </a:ext>
            </a:extLst>
          </p:cNvPr>
          <p:cNvSpPr/>
          <p:nvPr/>
        </p:nvSpPr>
        <p:spPr>
          <a:xfrm>
            <a:off x="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38552544-6340-46C5-A2F0-4BE89619EC04}"/>
              </a:ext>
            </a:extLst>
          </p:cNvPr>
          <p:cNvSpPr/>
          <p:nvPr/>
        </p:nvSpPr>
        <p:spPr>
          <a:xfrm>
            <a:off x="942975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pic>
        <p:nvPicPr>
          <p:cNvPr id="8" name="Obrázek 7" descr="Obsah obrázku logo, symbol, Grafika, Písmo&#10;&#10;Popis byl vytvořen automaticky">
            <a:extLst>
              <a:ext uri="{FF2B5EF4-FFF2-40B4-BE49-F238E27FC236}">
                <a16:creationId xmlns:a16="http://schemas.microsoft.com/office/drawing/2014/main" id="{2F064DA6-6EBC-20EA-2771-FF2D104F0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22" y="1902751"/>
            <a:ext cx="3487729" cy="873468"/>
          </a:xfrm>
          <a:prstGeom prst="rect">
            <a:avLst/>
          </a:prstGeom>
        </p:spPr>
      </p:pic>
      <p:pic>
        <p:nvPicPr>
          <p:cNvPr id="10" name="Obrázek 9" descr="Obsah obrázku Grafika, Písmo, černá, bílé&#10;&#10;Popis byl vytvořen automaticky">
            <a:extLst>
              <a:ext uri="{FF2B5EF4-FFF2-40B4-BE49-F238E27FC236}">
                <a16:creationId xmlns:a16="http://schemas.microsoft.com/office/drawing/2014/main" id="{6B20CC54-9038-EE9A-ECCC-B142693777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22" y="3717562"/>
            <a:ext cx="3487729" cy="87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9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>
            <a:extLst>
              <a:ext uri="{FF2B5EF4-FFF2-40B4-BE49-F238E27FC236}">
                <a16:creationId xmlns:a16="http://schemas.microsoft.com/office/drawing/2014/main" id="{5FCCA87A-A07F-4DF9-9EB1-B8BF62740719}"/>
              </a:ext>
            </a:extLst>
          </p:cNvPr>
          <p:cNvSpPr/>
          <p:nvPr/>
        </p:nvSpPr>
        <p:spPr>
          <a:xfrm>
            <a:off x="594447" y="1519615"/>
            <a:ext cx="8639987" cy="16208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3" y="717906"/>
            <a:ext cx="169633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OBRYSOVÁ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07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2" y="5303187"/>
            <a:ext cx="2849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Pro použití na doklady nebo pro tisk.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9A352F1-81F7-4DC0-964F-918BC35386AC}"/>
              </a:ext>
            </a:extLst>
          </p:cNvPr>
          <p:cNvSpPr/>
          <p:nvPr/>
        </p:nvSpPr>
        <p:spPr>
          <a:xfrm>
            <a:off x="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38552544-6340-46C5-A2F0-4BE89619EC04}"/>
              </a:ext>
            </a:extLst>
          </p:cNvPr>
          <p:cNvSpPr/>
          <p:nvPr/>
        </p:nvSpPr>
        <p:spPr>
          <a:xfrm>
            <a:off x="942975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pic>
        <p:nvPicPr>
          <p:cNvPr id="4" name="Obrázek 3" descr="Obsah obrázku design, snímek obrazovky, černá, Grafika&#10;&#10;Popis byl vytvořen automaticky">
            <a:extLst>
              <a:ext uri="{FF2B5EF4-FFF2-40B4-BE49-F238E27FC236}">
                <a16:creationId xmlns:a16="http://schemas.microsoft.com/office/drawing/2014/main" id="{697B62FC-5B50-15A3-89B2-07A598D77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21" y="3717562"/>
            <a:ext cx="3487729" cy="889068"/>
          </a:xfrm>
          <a:prstGeom prst="rect">
            <a:avLst/>
          </a:prstGeom>
        </p:spPr>
      </p:pic>
      <p:pic>
        <p:nvPicPr>
          <p:cNvPr id="9" name="Obrázek 8" descr="Obsah obrázku Grafika, Písmo, design, logo&#10;&#10;Popis byl vytvořen automaticky">
            <a:extLst>
              <a:ext uri="{FF2B5EF4-FFF2-40B4-BE49-F238E27FC236}">
                <a16:creationId xmlns:a16="http://schemas.microsoft.com/office/drawing/2014/main" id="{A57E622C-A524-DECA-22F8-E3277F88AC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20" y="1878893"/>
            <a:ext cx="3483777" cy="88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59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A4D5F723-AB0B-474E-BCF5-A3E1DFCA5410}"/>
              </a:ext>
            </a:extLst>
          </p:cNvPr>
          <p:cNvSpPr/>
          <p:nvPr/>
        </p:nvSpPr>
        <p:spPr>
          <a:xfrm>
            <a:off x="552453" y="717906"/>
            <a:ext cx="1926204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APLIKACE NA PODKLAD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7768E6-B557-417F-B845-50D1D07236C4}"/>
              </a:ext>
            </a:extLst>
          </p:cNvPr>
          <p:cNvSpPr/>
          <p:nvPr/>
        </p:nvSpPr>
        <p:spPr>
          <a:xfrm>
            <a:off x="0" y="717906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350" dirty="0"/>
              <a:t>08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A361506A-B8CA-4FE6-B014-32366B948984}"/>
              </a:ext>
            </a:extLst>
          </p:cNvPr>
          <p:cNvSpPr txBox="1"/>
          <p:nvPr/>
        </p:nvSpPr>
        <p:spPr>
          <a:xfrm>
            <a:off x="552452" y="5303187"/>
            <a:ext cx="7850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Příklad aplikace loga na jednotný podklad. Vždy je nutné brát ohled na sytost podkladu a následně zvážit, </a:t>
            </a:r>
          </a:p>
          <a:p>
            <a:r>
              <a:rPr lang="cs-CZ" sz="1400" dirty="0"/>
              <a:t>zda je vhodné použít celobarevnou nebo jednobarevnou variantu či negativní variantu.</a:t>
            </a: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A9E2151F-C7DB-48F0-8304-AE49F76C9FFA}"/>
              </a:ext>
            </a:extLst>
          </p:cNvPr>
          <p:cNvSpPr/>
          <p:nvPr/>
        </p:nvSpPr>
        <p:spPr>
          <a:xfrm>
            <a:off x="776739" y="1684211"/>
            <a:ext cx="2535805" cy="30574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04783B3C-7018-459B-8E3B-FF8A5BD92282}"/>
              </a:ext>
            </a:extLst>
          </p:cNvPr>
          <p:cNvSpPr/>
          <p:nvPr/>
        </p:nvSpPr>
        <p:spPr>
          <a:xfrm>
            <a:off x="3623275" y="1684210"/>
            <a:ext cx="2535805" cy="305748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304D6D67-5F6E-452E-A72D-08E89A4CC7AC}"/>
              </a:ext>
            </a:extLst>
          </p:cNvPr>
          <p:cNvSpPr/>
          <p:nvPr/>
        </p:nvSpPr>
        <p:spPr>
          <a:xfrm>
            <a:off x="6469811" y="1684210"/>
            <a:ext cx="2535805" cy="3057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EC25C30E-EA45-41A7-91FD-49E03DA9845C}"/>
              </a:ext>
            </a:extLst>
          </p:cNvPr>
          <p:cNvSpPr/>
          <p:nvPr/>
        </p:nvSpPr>
        <p:spPr>
          <a:xfrm>
            <a:off x="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CAD70E7D-56FF-44D3-8222-7B36AED6C3F4}"/>
              </a:ext>
            </a:extLst>
          </p:cNvPr>
          <p:cNvSpPr/>
          <p:nvPr/>
        </p:nvSpPr>
        <p:spPr>
          <a:xfrm>
            <a:off x="9429750" y="5389907"/>
            <a:ext cx="476250" cy="40481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 dirty="0"/>
          </a:p>
        </p:txBody>
      </p:sp>
      <p:pic>
        <p:nvPicPr>
          <p:cNvPr id="3" name="Obrázek 2" descr="Obsah obrázku logo, symbol, Grafika, Písmo&#10;&#10;Popis byl vytvořen automaticky">
            <a:extLst>
              <a:ext uri="{FF2B5EF4-FFF2-40B4-BE49-F238E27FC236}">
                <a16:creationId xmlns:a16="http://schemas.microsoft.com/office/drawing/2014/main" id="{7F5BE03C-70CA-857E-F62C-FC4D2085E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641" y="4271211"/>
            <a:ext cx="954974" cy="239164"/>
          </a:xfrm>
          <a:prstGeom prst="rect">
            <a:avLst/>
          </a:prstGeom>
        </p:spPr>
      </p:pic>
      <p:pic>
        <p:nvPicPr>
          <p:cNvPr id="4" name="Obrázek 3" descr="Obsah obrázku Grafika, Písmo, černá, bílé&#10;&#10;Popis byl vytvořen automaticky">
            <a:extLst>
              <a:ext uri="{FF2B5EF4-FFF2-40B4-BE49-F238E27FC236}">
                <a16:creationId xmlns:a16="http://schemas.microsoft.com/office/drawing/2014/main" id="{8031748A-38BA-51B3-C00E-BE7BD97AB1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71" y="4266766"/>
            <a:ext cx="972722" cy="243609"/>
          </a:xfrm>
          <a:prstGeom prst="rect">
            <a:avLst/>
          </a:prstGeom>
        </p:spPr>
      </p:pic>
      <p:pic>
        <p:nvPicPr>
          <p:cNvPr id="5" name="Obrázek 4" descr="Obsah obrázku logo, symbol, Grafika, Písmo&#10;&#10;Popis byl vytvořen automaticky">
            <a:extLst>
              <a:ext uri="{FF2B5EF4-FFF2-40B4-BE49-F238E27FC236}">
                <a16:creationId xmlns:a16="http://schemas.microsoft.com/office/drawing/2014/main" id="{29ADF5C5-7BEA-F1E2-EC0A-D4FF6AFE82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177" y="4271211"/>
            <a:ext cx="954974" cy="23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2139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1492</TotalTime>
  <Words>271</Words>
  <Application>Microsoft Office PowerPoint</Application>
  <PresentationFormat>A4 (210 × 297 mm)</PresentationFormat>
  <Paragraphs>52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Jiri Ottmar</dc:creator>
  <cp:lastModifiedBy>Jiri Ottmar</cp:lastModifiedBy>
  <cp:revision>40</cp:revision>
  <cp:lastPrinted>2018-12-01T09:02:42Z</cp:lastPrinted>
  <dcterms:created xsi:type="dcterms:W3CDTF">2018-11-30T13:26:58Z</dcterms:created>
  <dcterms:modified xsi:type="dcterms:W3CDTF">2024-08-05T10:29:51Z</dcterms:modified>
</cp:coreProperties>
</file>